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pptx" ContentType="application/vnd.openxmlformats-officedocument.presentationml.presentation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39" r:id="rId1"/>
  </p:sldMasterIdLst>
  <p:notesMasterIdLst>
    <p:notesMasterId r:id="rId7"/>
  </p:notesMasterIdLst>
  <p:sldIdLst>
    <p:sldId id="256" r:id="rId2"/>
    <p:sldId id="406" r:id="rId3"/>
    <p:sldId id="417" r:id="rId4"/>
    <p:sldId id="416" r:id="rId5"/>
    <p:sldId id="418" r:id="rId6"/>
  </p:sldIdLst>
  <p:sldSz cx="12192000" cy="6858000"/>
  <p:notesSz cx="6888163" cy="100203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 Window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18" autoAdjust="0"/>
    <p:restoredTop sz="94267" autoAdjust="0"/>
  </p:normalViewPr>
  <p:slideViewPr>
    <p:cSldViewPr snapToGrid="0">
      <p:cViewPr>
        <p:scale>
          <a:sx n="70" d="100"/>
          <a:sy n="70" d="100"/>
        </p:scale>
        <p:origin x="-696" y="-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311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323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323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DC8EF4A0-7CC0-414A-9101-0F3CCECE94CF}" type="datetimeFigureOut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822825"/>
            <a:ext cx="5510213" cy="3944938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3237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3237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B88EBE9-B9DA-4747-84A3-26DDDAB58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 flipH="1">
            <a:off x="8228013" y="7938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6"/>
          <p:cNvCxnSpPr/>
          <p:nvPr/>
        </p:nvCxnSpPr>
        <p:spPr>
          <a:xfrm flipH="1">
            <a:off x="6108700" y="92075"/>
            <a:ext cx="6080125" cy="6080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0"/>
          <p:cNvCxnSpPr/>
          <p:nvPr/>
        </p:nvCxnSpPr>
        <p:spPr>
          <a:xfrm flipH="1">
            <a:off x="7335838" y="31750"/>
            <a:ext cx="4852987" cy="48529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2"/>
          <p:cNvCxnSpPr/>
          <p:nvPr/>
        </p:nvCxnSpPr>
        <p:spPr>
          <a:xfrm flipH="1">
            <a:off x="7845425" y="609600"/>
            <a:ext cx="4343400" cy="43434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/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C9797-BEFB-4729-9DDB-BB7878BDDC7D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9E15E-7705-4677-8516-EE69FBEB8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8B289-7F53-49D8-BF9D-ED2405C636CC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E0AAB-5166-4BD0-B186-CAF87A65A1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9A866-BD1D-49C1-93D3-32F449C8BA86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39AF6-E991-4582-9E9C-76CE6E4F0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531813" y="8128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285413" y="27686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0C24C-F353-4669-AE3B-92AABE99D7B3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2086A-82BB-4B74-A6DE-A7484D81C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6056F-4C55-4CC6-BB0D-7F71359503F7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6C065-8675-43A9-8403-1D180F7F1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531813" y="8128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10285413" y="27686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8B693-4D01-4B97-88FA-82F5B7137DB3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9C5D-B35E-4AF7-BC8B-B8C56E0FF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C3A13-24D0-4546-B513-33F7D10DA5D4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B6021-E953-452C-90D2-59FDC13F5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58696-5492-4089-8992-9FDEFDD26C23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79818-009A-41F9-ABC7-D6FF6127F9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722AD-9AD0-4B5E-BD60-A8DE900184CA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FEE3F-5E79-4663-8380-79175E104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EE27B-E4F2-451A-832A-1A7410E6F68E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570F0-2A15-47E1-A743-5D22671A7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D5F1B-1381-461C-980C-3EC47C012738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D1F9D-AE42-4731-B84B-40719DB2C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05353-B2BA-4831-8B25-ED910C39F640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1D1CA-F5D4-476D-9A1D-A6013E917A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09591-3F7A-4732-890F-B44059BD7F79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66F5C-525F-4959-BF5C-FF437D6D1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DD681-CD08-47F3-BE84-DAA4C62AE75F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65B0B-1AE8-4827-B12E-59065F69D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3B0DA-A344-46DE-9478-FF7AF7A3A35A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10CE4-8654-4196-83F1-0E08A81E98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CC79A-E884-460C-931D-D32901A807EF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78814-7AF4-45DB-A135-E560130BC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2DD6D-90C5-440E-9A79-3D21C975692B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11942-B9F8-4413-8B31-85A053BC8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6"/>
          <p:cNvGrpSpPr>
            <a:grpSpLocks/>
          </p:cNvGrpSpPr>
          <p:nvPr/>
        </p:nvGrpSpPr>
        <p:grpSpPr bwMode="auto">
          <a:xfrm>
            <a:off x="9207500" y="2963863"/>
            <a:ext cx="2981325" cy="320833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5852" y="2963333"/>
              <a:ext cx="912975" cy="91296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83"/>
              <a:ext cx="2981858" cy="298181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3013" y="3285648"/>
              <a:ext cx="1895814" cy="18957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853" y="3131636"/>
              <a:ext cx="1744974" cy="17449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600" y="3682589"/>
              <a:ext cx="1270227" cy="127021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4487863"/>
            <a:ext cx="8534400" cy="15065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58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685800"/>
            <a:ext cx="85344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3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 smtClean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7B108DFA-35F5-4813-BD06-FF6430DFDBF8}" type="datetime1">
              <a:rPr lang="ru-RU"/>
              <a:pPr>
                <a:defRPr/>
              </a:pPr>
              <a:t>19.05.2020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3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300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3200" b="0" i="0" smtClean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F85A2497-AD83-427C-9B20-72BC8D0D4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7" r:id="rId1"/>
    <p:sldLayoutId id="2147483856" r:id="rId2"/>
    <p:sldLayoutId id="2147483855" r:id="rId3"/>
    <p:sldLayoutId id="2147483854" r:id="rId4"/>
    <p:sldLayoutId id="2147483853" r:id="rId5"/>
    <p:sldLayoutId id="2147483852" r:id="rId6"/>
    <p:sldLayoutId id="2147483851" r:id="rId7"/>
    <p:sldLayoutId id="2147483850" r:id="rId8"/>
    <p:sldLayoutId id="2147483849" r:id="rId9"/>
    <p:sldLayoutId id="2147483848" r:id="rId10"/>
    <p:sldLayoutId id="2147483847" r:id="rId11"/>
    <p:sldLayoutId id="2147483858" r:id="rId12"/>
    <p:sldLayoutId id="2147483846" r:id="rId13"/>
    <p:sldLayoutId id="2147483859" r:id="rId14"/>
    <p:sldLayoutId id="2147483845" r:id="rId15"/>
    <p:sldLayoutId id="2147483844" r:id="rId16"/>
    <p:sldLayoutId id="2147483843" r:id="rId17"/>
  </p:sldLayoutIdLst>
  <p:hf hdr="0" ftr="0" dt="0"/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2000" kern="1200">
          <a:solidFill>
            <a:srgbClr val="68370F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kern="1200">
          <a:solidFill>
            <a:srgbClr val="68370F"/>
          </a:solidFill>
          <a:latin typeface="+mn-lt"/>
          <a:ea typeface="+mn-ea"/>
          <a:cs typeface="+mn-cs"/>
        </a:defRPr>
      </a:lvl2pPr>
      <a:lvl3pPr marL="12001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600" kern="1200">
          <a:solidFill>
            <a:srgbClr val="68370F"/>
          </a:solidFill>
          <a:latin typeface="+mn-lt"/>
          <a:ea typeface="+mn-ea"/>
          <a:cs typeface="+mn-cs"/>
        </a:defRPr>
      </a:lvl3pPr>
      <a:lvl4pPr marL="1543050" indent="-1714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400" kern="1200">
          <a:solidFill>
            <a:srgbClr val="68370F"/>
          </a:solidFill>
          <a:latin typeface="+mn-lt"/>
          <a:ea typeface="+mn-ea"/>
          <a:cs typeface="+mn-cs"/>
        </a:defRPr>
      </a:lvl4pPr>
      <a:lvl5pPr marL="2114550" indent="-285750" algn="l" defTabSz="457200" rtl="0" fontAlgn="base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400" kern="1200">
          <a:solidFill>
            <a:srgbClr val="68370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Office_PowerPoint1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685800"/>
            <a:ext cx="8001000" cy="29718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/>
          <a:lstStyle/>
          <a:p>
            <a:endParaRPr lang="ru-RU" smtClean="0">
              <a:solidFill>
                <a:srgbClr val="68370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354157" y="228903"/>
            <a:ext cx="11328400" cy="60734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9400" y="95250"/>
            <a:ext cx="2636838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672280" y="1977081"/>
            <a:ext cx="9794789" cy="4154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cs typeface="+mn-cs"/>
              </a:rPr>
              <a:t>О готовности Минской областной организации </a:t>
            </a:r>
            <a:r>
              <a:rPr lang="ru-RU" sz="66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cs typeface="+mn-cs"/>
              </a:rPr>
              <a:t>ОСВОД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cs typeface="+mn-cs"/>
              </a:rPr>
              <a:t>к </a:t>
            </a:r>
            <a:r>
              <a:rPr lang="ru-RU" sz="6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+mn-lt"/>
                <a:cs typeface="+mn-cs"/>
              </a:rPr>
              <a:t>купальному сезону </a:t>
            </a:r>
          </a:p>
        </p:txBody>
      </p:sp>
      <p:sp>
        <p:nvSpPr>
          <p:cNvPr id="20486" name="TextBox 6"/>
          <p:cNvSpPr txBox="1">
            <a:spLocks noChangeArrowheads="1"/>
          </p:cNvSpPr>
          <p:nvPr/>
        </p:nvSpPr>
        <p:spPr bwMode="auto">
          <a:xfrm>
            <a:off x="11730038" y="0"/>
            <a:ext cx="461962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5"/>
          <p:cNvSpPr txBox="1">
            <a:spLocks noChangeArrowheads="1"/>
          </p:cNvSpPr>
          <p:nvPr/>
        </p:nvSpPr>
        <p:spPr bwMode="auto">
          <a:xfrm>
            <a:off x="315913" y="3983038"/>
            <a:ext cx="4837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1507" name="Номер слайда 7"/>
          <p:cNvSpPr>
            <a:spLocks noGrp="1"/>
          </p:cNvSpPr>
          <p:nvPr>
            <p:ph type="sldNum" sz="quarter" idx="12"/>
          </p:nvPr>
        </p:nvSpPr>
        <p:spPr bwMode="auto">
          <a:xfrm>
            <a:off x="11533188" y="107950"/>
            <a:ext cx="658812" cy="62547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aphicFrame>
        <p:nvGraphicFramePr>
          <p:cNvPr id="21617" name="Group 113"/>
          <p:cNvGraphicFramePr>
            <a:graphicFrameLocks noGrp="1"/>
          </p:cNvGraphicFramePr>
          <p:nvPr/>
        </p:nvGraphicFramePr>
        <p:xfrm>
          <a:off x="1303338" y="150813"/>
          <a:ext cx="9732962" cy="6391279"/>
        </p:xfrm>
        <a:graphic>
          <a:graphicData uri="http://schemas.openxmlformats.org/drawingml/2006/table">
            <a:tbl>
              <a:tblPr/>
              <a:tblGrid>
                <a:gridCol w="4489450"/>
                <a:gridCol w="2592387"/>
                <a:gridCol w="2651125"/>
              </a:tblGrid>
              <a:tr h="50958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КОЛИЧЕСТВО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ОБСЛЕДОВАННЫХ МЕСТ ОТДЫХА У ВОДЫ ПРИ ПОДГОТОВКЕ  К КУПАЛЬНОМУ СЕЗОНУ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2020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г.</a:t>
                      </a:r>
                    </a:p>
                  </a:txBody>
                  <a:tcPr marL="8265" marR="8265" marT="826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953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Район (город)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Кол-во мест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Обследовано акваторий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БЕРЕЗИНСКИЙ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БОРИСОВСКИЙ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8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ВИЛЕЙСКИЙ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ВОЛОЖИНСКИЙ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ДЗЕРЖИНСКИЙ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КЛЕЦКИЙ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КОПЫЛЬСКИЙ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КРУПСКИЙ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  10  (-1)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ЛОГОЙСКИЙ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ЛЮБАНСКИЙ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    3   (-1)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МИНСКИЙ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МОЛОДЕЧНЕНСКИЙ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МЯДЕЛЬСКИЙ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11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НЕСВИЖСКИЙ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ПУХОВИЧСКИЙ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СЛУЦКИЙ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СМОЛЕВИЧСКИЙ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          2  (-1)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СОЛИГОРСКИЙ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СТАРОДОРОЖСКИЙ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4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СТОЛБЦОВСКИЙ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УЗДЕНСКИЙ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7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ЧЕРВЕНСКИЙ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(-1)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г. ЖОДИНО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526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МИНСКАЯ ОБЛАСТЬ</a:t>
                      </a:r>
                    </a:p>
                  </a:txBody>
                  <a:tcPr marL="8265" marR="8265" marT="8265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105</a:t>
                      </a: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101  (-4)</a:t>
                      </a:r>
                      <a:endParaRPr kumimoji="0" lang="ru-RU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8265" marR="8265" marT="8265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11623675" y="0"/>
            <a:ext cx="568325" cy="725488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7163" y="127000"/>
          <a:ext cx="11508260" cy="6488437"/>
        </p:xfrm>
        <a:graphic>
          <a:graphicData uri="http://schemas.openxmlformats.org/drawingml/2006/table">
            <a:tbl>
              <a:tblPr/>
              <a:tblGrid>
                <a:gridCol w="616742"/>
                <a:gridCol w="5245807"/>
                <a:gridCol w="3336471"/>
                <a:gridCol w="2309240"/>
              </a:tblGrid>
              <a:tr h="360876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Закрепление за структурами ОСВОД оздоровительных</a:t>
                      </a:r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спортивно-оздоровительных </a:t>
                      </a:r>
                      <a:r>
                        <a:rPr lang="ru-RU" sz="19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лагерей </a:t>
                      </a:r>
                      <a:r>
                        <a:rPr lang="ru-RU" sz="19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Минской области </a:t>
                      </a:r>
                    </a:p>
                  </a:txBody>
                  <a:tcPr marL="3824" marR="3824" marT="382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184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r>
                        <a:rPr lang="ru-RU" sz="9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/</a:t>
                      </a:r>
                      <a:r>
                        <a:rPr lang="ru-RU" sz="9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</a:t>
                      </a:r>
                      <a:endParaRPr lang="ru-RU" sz="9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лагеря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Месторасположение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Структура ОСВОД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"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Папарать-кветка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Березинский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Косовка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Березинский сп.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09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Бродовка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Бродовка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ул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Спортивная,50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Борисовская сп. станция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09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.Образовательно-оздоровительный лагерь «Чайка»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район,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аг.Старо-Борисов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ул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Лагерная, д.1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Борисовская сп.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станйия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Св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i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танак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Белино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Борисовская сп.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стта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«Лесная сказка»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Вилейский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Глинное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Вилейская сп. ст.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ГУО"Детский оздоровительный лагерь «Дружба»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Дзержинский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пос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Энергетиков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Дзержинский сп.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«Нача»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Клецкий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Голынка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Клецкий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Яновщина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Крупский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Яновщина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Селявский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09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Оресса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Любанский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район,п.о.д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Редковичи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endParaRPr lang="ru-RU" sz="1200" b="1" i="0" u="none" strike="noStrike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Шипиловичи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Любанский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«Лесной городок»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Вилейский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Доманово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Вилейская сп. станция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ГУ "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Молодечненский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оздоровительный лагерь «Иволга»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Вилейский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Плёсы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Вилейская сп. станция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ГУО "Оздоровительный лагерь «Лесная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сказка»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Пуховичский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Талька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Пуховичский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«Зорька»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Слуцкий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Воробьёво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Слуцкий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«Зенитчик»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Слуцкий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Мащицы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Слуцкий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0952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ГУО "Оздоровительный лагерь «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Журавушка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Солигорский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Осово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</a:p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ул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Школьная,д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8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Солигорская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сп. станция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«Родничок»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Стародорожский р-н,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</a:t>
                      </a:r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Буденичи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Стародорожский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17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ГУО "Оздоровительный лагерь «Неман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»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Столбцовский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Дрозды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Столбцовский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18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Детский оздоровительный лагерь «Вереск»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Червенский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Чернова, ул.Щорса,1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Червенский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19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Детский оздоровительный лагерь «Богатырь»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Дудинка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Борисовская сп. станция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20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«Салют»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Дудинка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Борисовская сп. станция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21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Летний оздоровительный лагерь «Строитель»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Борисовский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район,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Дудинка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Борисовская сп. станция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22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им. Е.М. Чайки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Столбцовский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Дрозды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Столбцовский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23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Оздоровительный лагерь «Дубрава» 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Солигорский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д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Яцковичи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Солигорская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сп. станция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20688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Спортивно-оздоровительный лагерь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«Ждановичи»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(ФПБ)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Минский </a:t>
                      </a: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район, </a:t>
                      </a:r>
                      <a:r>
                        <a:rPr lang="ru-RU" sz="12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аг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. Ждановичи-1</a:t>
                      </a: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Заславский сп. пост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3824" marR="3824" marT="3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>
          <a:xfrm>
            <a:off x="11014075" y="1165225"/>
            <a:ext cx="0" cy="250825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27" name="Object 3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0" y="115888"/>
          <a:ext cx="12255500" cy="6896100"/>
        </p:xfrm>
        <a:graphic>
          <a:graphicData uri="http://schemas.openxmlformats.org/presentationml/2006/ole">
            <p:oleObj spid="_x0000_s1027" name="Презентация" r:id="rId3" imgW="4475812" imgH="2516294" progId="PowerPoint.Show.12">
              <p:embed/>
            </p:oleObj>
          </a:graphicData>
        </a:graphic>
      </p:graphicFrame>
      <p:cxnSp>
        <p:nvCxnSpPr>
          <p:cNvPr id="15" name="Прямая соединительная линия 14"/>
          <p:cNvCxnSpPr/>
          <p:nvPr/>
        </p:nvCxnSpPr>
        <p:spPr>
          <a:xfrm>
            <a:off x="7604125" y="5453063"/>
            <a:ext cx="0" cy="7207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9128125" y="5461000"/>
            <a:ext cx="7938" cy="40481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1788775" y="5445125"/>
            <a:ext cx="0" cy="42862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7604125" y="5816600"/>
            <a:ext cx="163513" cy="79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7604125" y="6170613"/>
            <a:ext cx="173038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9136063" y="5857875"/>
            <a:ext cx="1397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11623675" y="5881688"/>
            <a:ext cx="165100" cy="79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омер слайда 1"/>
          <p:cNvSpPr>
            <a:spLocks noGrp="1"/>
          </p:cNvSpPr>
          <p:nvPr>
            <p:ph type="sldNum" sz="quarter" idx="12"/>
          </p:nvPr>
        </p:nvSpPr>
        <p:spPr bwMode="auto">
          <a:xfrm>
            <a:off x="11639550" y="0"/>
            <a:ext cx="552450" cy="733425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77838" y="230188"/>
          <a:ext cx="11228171" cy="6466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780"/>
                <a:gridCol w="2982868"/>
                <a:gridCol w="1858363"/>
                <a:gridCol w="1943230"/>
                <a:gridCol w="1988161"/>
                <a:gridCol w="1598769"/>
              </a:tblGrid>
              <a:tr h="416018"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Доукомплектование  структур ОСВОД спасательным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снаряжением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  <a:tr h="6941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ru-RU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снаряжения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Спасательные станции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Спасательные посты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МПГ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41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Аэролодка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«Пиранья-4»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959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Подвесной лодочный мотор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Лодка ПВХ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Лодка гребная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59595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Кислородный ингалятор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94112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Дорожка спасательная пневматическая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Декомпрессиметр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Радиостанция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Бинокль 10х50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Маска водолазная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96636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Ласты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282EB108-EDE6-4B8E-957B-D4A69BF580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3848</TotalTime>
  <Words>650</Words>
  <Application>Microsoft Office PowerPoint</Application>
  <PresentationFormat>Произвольный</PresentationFormat>
  <Paragraphs>245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Сектор</vt:lpstr>
      <vt:lpstr>Презентация Microsoft Office PowerPoint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257</cp:revision>
  <cp:lastPrinted>2017-06-09T14:56:28Z</cp:lastPrinted>
  <dcterms:created xsi:type="dcterms:W3CDTF">2017-06-02T11:03:18Z</dcterms:created>
  <dcterms:modified xsi:type="dcterms:W3CDTF">2020-05-19T15:38:30Z</dcterms:modified>
</cp:coreProperties>
</file>